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3" r:id="rId12"/>
    <p:sldId id="269" r:id="rId13"/>
    <p:sldId id="286" r:id="rId14"/>
    <p:sldId id="264" r:id="rId15"/>
    <p:sldId id="270" r:id="rId16"/>
    <p:sldId id="271" r:id="rId17"/>
    <p:sldId id="265" r:id="rId18"/>
    <p:sldId id="273" r:id="rId19"/>
    <p:sldId id="272" r:id="rId20"/>
    <p:sldId id="274" r:id="rId21"/>
    <p:sldId id="276" r:id="rId22"/>
    <p:sldId id="277" r:id="rId23"/>
    <p:sldId id="279" r:id="rId24"/>
    <p:sldId id="281" r:id="rId25"/>
    <p:sldId id="282" r:id="rId26"/>
    <p:sldId id="280" r:id="rId27"/>
    <p:sldId id="275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/>
    <p:restoredTop sz="95890" autoAdjust="0"/>
  </p:normalViewPr>
  <p:slideViewPr>
    <p:cSldViewPr>
      <p:cViewPr varScale="1">
        <p:scale>
          <a:sx n="109" d="100"/>
          <a:sy n="109" d="100"/>
        </p:scale>
        <p:origin x="8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4601-3C15-C849-934A-D3B51362CB3A}" type="datetimeFigureOut">
              <a:rPr lang="en-US" smtClean="0"/>
              <a:t>7/15/18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5B1D-BE54-7545-ABE7-B8CCFC976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A864-7BE4-664F-B69A-F275AE58EDD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1ED8-3C9F-0749-91CF-4C82F25C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拍賣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1ED8-3C9F-0749-91CF-4C82F25CE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4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6556-F221-6B4A-941B-C4D5E89A5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CDB4-73E0-F449-8197-52C89BA2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F34A-A5BC-3C4A-95B7-3236D14BB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3503-C020-CD4B-BF6D-3DAB6B07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F09D-1D5D-E640-9131-07ADF02E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23BF-0F1B-BD4D-9C7C-B519A1AF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3FB7-4444-5641-9266-5DEED5BD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9828-B2EB-2A4C-A94D-BEA8D363E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A76C-7820-154F-80CA-E04A2977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06BB-6978-DD4D-8858-DAC14037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3C49-99BB-A24A-B791-48838082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9D57118-4C32-8A46-AAC1-B8BB3028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/>
          <a:ea typeface="+mj-ea"/>
          <a:cs typeface="Comic Sans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Chapter 4</a:t>
            </a:r>
            <a:br>
              <a:rPr lang="en-US" b="1" dirty="0"/>
            </a:br>
            <a:r>
              <a:rPr lang="en-US" b="1" dirty="0"/>
              <a:t>Bidding for Ad Spaces</a:t>
            </a:r>
            <a:endParaRPr lang="en-US" dirty="0">
              <a:latin typeface="Comic Sans MS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does Google sell ad spaces? </a:t>
            </a:r>
          </a:p>
          <a:p>
            <a:pPr eaLnBrk="1" hangingPunct="1">
              <a:defRPr/>
            </a:pP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Auction = (bidders, items, sellers)</a:t>
            </a:r>
          </a:p>
          <a:p>
            <a:r>
              <a:rPr lang="en-US" b="1" dirty="0">
                <a:solidFill>
                  <a:srgbClr val="0000FF"/>
                </a:solidFill>
              </a:rPr>
              <a:t>Open</a:t>
            </a:r>
            <a:r>
              <a:rPr lang="en-US" dirty="0">
                <a:solidFill>
                  <a:srgbClr val="0000FF"/>
                </a:solidFill>
              </a:rPr>
              <a:t> auction </a:t>
            </a:r>
            <a:r>
              <a:rPr lang="en-US" dirty="0"/>
              <a:t>➡ all bids are “publicly” announced</a:t>
            </a:r>
          </a:p>
          <a:p>
            <a:pPr lvl="1"/>
            <a:r>
              <a:rPr lang="en-US" dirty="0"/>
              <a:t>ascending/descending price auction</a:t>
            </a:r>
          </a:p>
          <a:p>
            <a:r>
              <a:rPr lang="en-US" dirty="0"/>
              <a:t>Google sells ad spaces to buyers via </a:t>
            </a:r>
            <a:r>
              <a:rPr lang="en-US" b="1" dirty="0"/>
              <a:t>ad auction</a:t>
            </a:r>
          </a:p>
          <a:p>
            <a:r>
              <a:rPr lang="en-US" dirty="0"/>
              <a:t>Google as the </a:t>
            </a:r>
            <a:r>
              <a:rPr lang="en-US" b="1" dirty="0">
                <a:solidFill>
                  <a:srgbClr val="0000FF"/>
                </a:solidFill>
              </a:rPr>
              <a:t>single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seller</a:t>
            </a:r>
          </a:p>
          <a:p>
            <a:r>
              <a:rPr lang="en-US" dirty="0"/>
              <a:t>In contrast, Google adopts </a:t>
            </a:r>
            <a:r>
              <a:rPr lang="en-US" b="1" dirty="0">
                <a:solidFill>
                  <a:srgbClr val="0000FF"/>
                </a:solidFill>
              </a:rPr>
              <a:t>sealed-envelope</a:t>
            </a:r>
            <a:r>
              <a:rPr lang="en-US" b="1" dirty="0"/>
              <a:t> </a:t>
            </a:r>
            <a:r>
              <a:rPr lang="en-US" dirty="0"/>
              <a:t>auction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173305"/>
            <a:ext cx="4800600" cy="2684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4F1086-8C55-9D46-BA1E-F75C687510CE}"/>
              </a:ext>
            </a:extLst>
          </p:cNvPr>
          <p:cNvCxnSpPr/>
          <p:nvPr/>
        </p:nvCxnSpPr>
        <p:spPr>
          <a:xfrm flipH="1">
            <a:off x="5181600" y="2438400"/>
            <a:ext cx="228600" cy="13716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7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Sealed-Envelope Auction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bidder submits her bid </a:t>
            </a:r>
            <a:r>
              <a:rPr lang="en-US" sz="2800" b="1" dirty="0"/>
              <a:t>privately</a:t>
            </a:r>
            <a:r>
              <a:rPr lang="en-US" sz="2800" dirty="0"/>
              <a:t>, and all bids are </a:t>
            </a:r>
            <a:r>
              <a:rPr lang="en-US" sz="2800" b="1" dirty="0"/>
              <a:t>revealed simultaneously </a:t>
            </a:r>
            <a:r>
              <a:rPr lang="en-US" sz="2800" dirty="0"/>
              <a:t>to auctioneer </a:t>
            </a:r>
          </a:p>
          <a:p>
            <a:r>
              <a:rPr lang="en-US" sz="2800" dirty="0"/>
              <a:t>Auctioneer then decides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matching </a:t>
            </a:r>
            <a:r>
              <a:rPr lang="en-US" sz="2400" dirty="0"/>
              <a:t>(allocation)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how much to charge for it 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7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Sealed-Envelope Auction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Matching: </a:t>
            </a:r>
            <a:r>
              <a:rPr lang="en-US" dirty="0"/>
              <a:t>the </a:t>
            </a:r>
            <a:r>
              <a:rPr lang="en-US" b="1" dirty="0"/>
              <a:t>highest</a:t>
            </a:r>
            <a:r>
              <a:rPr lang="en-US" dirty="0"/>
              <a:t> bidder gets the item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How much to charge for it:</a:t>
            </a:r>
          </a:p>
          <a:p>
            <a:pPr lvl="1"/>
            <a:r>
              <a:rPr lang="en-US" b="1" dirty="0"/>
              <a:t>first price</a:t>
            </a:r>
            <a:r>
              <a:rPr lang="en-US" dirty="0"/>
              <a:t> auction: winner pays highest bid, which is her own 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second price </a:t>
            </a:r>
            <a:r>
              <a:rPr lang="en-US" dirty="0"/>
              <a:t>auction, winner pays </a:t>
            </a:r>
            <a:r>
              <a:rPr lang="en-US" b="1" dirty="0"/>
              <a:t>second</a:t>
            </a:r>
            <a:r>
              <a:rPr lang="en-US" dirty="0"/>
              <a:t> highest bid </a:t>
            </a:r>
          </a:p>
          <a:p>
            <a:r>
              <a:rPr lang="en-US" b="1" dirty="0"/>
              <a:t>Why 2</a:t>
            </a:r>
            <a:r>
              <a:rPr lang="en-US" b="1" baseline="30000" dirty="0"/>
              <a:t>nd</a:t>
            </a:r>
            <a:r>
              <a:rPr lang="en-US" b="1" dirty="0"/>
              <a:t> price auction?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651355"/>
            <a:ext cx="4213565" cy="30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Price Auction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sz="2600" dirty="0"/>
              <a:t>If </a:t>
            </a:r>
            <a:r>
              <a:rPr lang="en-US" sz="2600" b="1" dirty="0"/>
              <a:t>I</a:t>
            </a:r>
            <a:r>
              <a:rPr lang="en-US" sz="2600" dirty="0"/>
              <a:t> want an item, and </a:t>
            </a:r>
            <a:r>
              <a:rPr lang="en-US" sz="2600" b="1" dirty="0"/>
              <a:t>I</a:t>
            </a:r>
            <a:r>
              <a:rPr lang="en-US" sz="2600" dirty="0"/>
              <a:t> know winner will pay second highest bid, why not bid an extremely high amount, way above </a:t>
            </a:r>
            <a:r>
              <a:rPr lang="en-US" sz="2600" b="1" dirty="0">
                <a:solidFill>
                  <a:srgbClr val="0000FF"/>
                </a:solidFill>
              </a:rPr>
              <a:t>my own intrinsic valuation</a:t>
            </a:r>
            <a:r>
              <a:rPr lang="en-US" sz="2600" b="1" dirty="0"/>
              <a:t> </a:t>
            </a:r>
            <a:r>
              <a:rPr lang="en-US" sz="2600" dirty="0"/>
              <a:t>of the item?</a:t>
            </a:r>
          </a:p>
          <a:p>
            <a:r>
              <a:rPr lang="en-US" sz="2600" dirty="0"/>
              <a:t>How about </a:t>
            </a:r>
            <a:r>
              <a:rPr lang="en-US" sz="2600" b="1" dirty="0"/>
              <a:t>you</a:t>
            </a:r>
            <a:r>
              <a:rPr lang="en-US" sz="2600" dirty="0"/>
              <a:t>?</a:t>
            </a:r>
          </a:p>
          <a:p>
            <a:endParaRPr lang="en-US" sz="2600" dirty="0"/>
          </a:p>
          <a:p>
            <a:r>
              <a:rPr lang="en-US" sz="2600" dirty="0"/>
              <a:t>What will happen if </a:t>
            </a:r>
            <a:r>
              <a:rPr lang="en-US" sz="2600" b="1" dirty="0"/>
              <a:t>everyone</a:t>
            </a:r>
            <a:r>
              <a:rPr lang="en-US" sz="2600" dirty="0"/>
              <a:t> thinks this way?</a:t>
            </a:r>
          </a:p>
          <a:p>
            <a:pPr marL="0" indent="0">
              <a:buNone/>
            </a:pPr>
            <a:r>
              <a:rPr lang="en-US" sz="2600" b="1" dirty="0"/>
              <a:t>→</a:t>
            </a:r>
            <a:r>
              <a:rPr lang="en-US" sz="2600" dirty="0"/>
              <a:t> extremely high price to pay (by the winner)!!!</a:t>
            </a:r>
          </a:p>
          <a:p>
            <a:r>
              <a:rPr lang="en-US" sz="2600" dirty="0"/>
              <a:t>Such knowledge should discourage people from bidding higher than their </a:t>
            </a:r>
            <a:r>
              <a:rPr lang="en-US" sz="2600" b="1" dirty="0"/>
              <a:t>true valua</a:t>
            </a:r>
            <a:r>
              <a:rPr lang="en-US" sz="2800" b="1" dirty="0"/>
              <a:t>tion </a:t>
            </a:r>
            <a:r>
              <a:rPr lang="en-US" sz="2800" dirty="0"/>
              <a:t>to avoid paying more than what it is worth</a:t>
            </a:r>
          </a:p>
          <a:p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Bidder’s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61381"/>
          </a:xfrm>
        </p:spPr>
        <p:txBody>
          <a:bodyPr/>
          <a:lstStyle/>
          <a:p>
            <a:r>
              <a:rPr lang="en-US" sz="2200" b="1" dirty="0"/>
              <a:t>Bidder’s goal in auction?</a:t>
            </a:r>
          </a:p>
          <a:p>
            <a:pPr lvl="1"/>
            <a:r>
              <a:rPr lang="en-US" sz="2000" dirty="0"/>
              <a:t>hint: </a:t>
            </a:r>
            <a:r>
              <a:rPr lang="en-US" sz="2000" b="1" dirty="0"/>
              <a:t>value</a:t>
            </a:r>
            <a:r>
              <a:rPr lang="en-US" sz="2000" dirty="0"/>
              <a:t> vs. </a:t>
            </a:r>
            <a:r>
              <a:rPr lang="en-US" sz="2000" b="1" dirty="0"/>
              <a:t>price</a:t>
            </a:r>
          </a:p>
          <a:p>
            <a:pPr marL="0" indent="0">
              <a:buNone/>
            </a:pPr>
            <a:r>
              <a:rPr lang="en-US" sz="2200" b="1" dirty="0"/>
              <a:t>→ Maximize</a:t>
            </a:r>
            <a:r>
              <a:rPr lang="en-US" sz="2200" dirty="0"/>
              <a:t> </a:t>
            </a:r>
            <a:r>
              <a:rPr lang="en-US" sz="2200" b="1" dirty="0"/>
              <a:t>net benefits received, termed </a:t>
            </a:r>
            <a:r>
              <a:rPr lang="en-US" sz="2200" b="1" dirty="0">
                <a:solidFill>
                  <a:srgbClr val="0000FF"/>
                </a:solidFill>
              </a:rPr>
              <a:t>payoff (</a:t>
            </a:r>
            <a:r>
              <a:rPr lang="en-US" sz="2200" dirty="0"/>
              <a:t>special case of </a:t>
            </a:r>
            <a:r>
              <a:rPr lang="en-US" sz="2200" b="1" dirty="0"/>
              <a:t>net utility 😊</a:t>
            </a:r>
            <a:r>
              <a:rPr lang="en-US" sz="2200" dirty="0"/>
              <a:t>)</a:t>
            </a:r>
          </a:p>
          <a:p>
            <a:r>
              <a:rPr lang="en-US" sz="2200" dirty="0"/>
              <a:t>When </a:t>
            </a:r>
            <a:r>
              <a:rPr lang="en-US" sz="2200" b="1" dirty="0"/>
              <a:t>winning</a:t>
            </a:r>
            <a:r>
              <a:rPr lang="en-US" sz="2200" dirty="0"/>
              <a:t>, payoff</a:t>
            </a:r>
            <a:r>
              <a:rPr lang="en-US" sz="2200" b="1" dirty="0"/>
              <a:t> </a:t>
            </a:r>
            <a:r>
              <a:rPr lang="en-US" sz="2200" dirty="0"/>
              <a:t>= ?</a:t>
            </a:r>
          </a:p>
          <a:p>
            <a:r>
              <a:rPr lang="en-US" b="1" dirty="0">
                <a:solidFill>
                  <a:srgbClr val="0000FF"/>
                </a:solidFill>
              </a:rPr>
              <a:t>= valuation – price paid</a:t>
            </a:r>
          </a:p>
          <a:p>
            <a:r>
              <a:rPr lang="en-US" sz="2200" dirty="0"/>
              <a:t>Can payoff be negative (when winning)?</a:t>
            </a:r>
          </a:p>
          <a:p>
            <a:pPr lvl="1"/>
            <a:r>
              <a:rPr lang="en-US" sz="2000" dirty="0"/>
              <a:t>yes!</a:t>
            </a:r>
            <a:endParaRPr lang="en-US" sz="2200" b="1" dirty="0">
              <a:solidFill>
                <a:srgbClr val="0000FF"/>
              </a:solidFill>
            </a:endParaRPr>
          </a:p>
          <a:p>
            <a:r>
              <a:rPr lang="en-US" sz="2200" dirty="0"/>
              <a:t>When </a:t>
            </a:r>
            <a:r>
              <a:rPr lang="en-US" sz="2200" b="1" dirty="0"/>
              <a:t>losing</a:t>
            </a:r>
            <a:r>
              <a:rPr lang="en-US" sz="2200" dirty="0"/>
              <a:t>, payoff = ?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200" dirty="0">
                <a:solidFill>
                  <a:srgbClr val="0000FF"/>
                </a:solidFill>
              </a:rPr>
              <a:t>How can a bidder maximize her own payoff?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depends on </a:t>
            </a:r>
            <a:r>
              <a:rPr lang="en-US" sz="2000" b="1" dirty="0">
                <a:solidFill>
                  <a:srgbClr val="0000FF"/>
                </a:solidFill>
              </a:rPr>
              <a:t>type</a:t>
            </a:r>
            <a:r>
              <a:rPr lang="en-US" sz="2000" dirty="0">
                <a:solidFill>
                  <a:srgbClr val="0000FF"/>
                </a:solidFill>
              </a:rPr>
              <a:t> of auction used</a:t>
            </a:r>
          </a:p>
          <a:p>
            <a:endParaRPr lang="en-US" sz="2200" b="1" dirty="0">
              <a:solidFill>
                <a:srgbClr val="0000FF"/>
              </a:solidFill>
            </a:endParaRP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1054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0056" y="4272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61381"/>
          </a:xfrm>
        </p:spPr>
        <p:txBody>
          <a:bodyPr/>
          <a:lstStyle/>
          <a:p>
            <a:r>
              <a:rPr lang="en-US" dirty="0"/>
              <a:t>How to maximize payoff for </a:t>
            </a:r>
            <a:r>
              <a:rPr lang="en-US" b="1" dirty="0"/>
              <a:t>first price auction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0000FF"/>
                </a:solidFill>
              </a:rPr>
              <a:t>Payoff = valuation – </a:t>
            </a:r>
            <a:r>
              <a:rPr lang="en-US" b="1" dirty="0">
                <a:solidFill>
                  <a:srgbClr val="0000FF"/>
                </a:solidFill>
              </a:rPr>
              <a:t>own bid </a:t>
            </a:r>
            <a:r>
              <a:rPr lang="en-US" dirty="0">
                <a:solidFill>
                  <a:srgbClr val="0000FF"/>
                </a:solidFill>
              </a:rPr>
              <a:t>(price paid)</a:t>
            </a:r>
          </a:p>
          <a:p>
            <a:pPr lvl="1"/>
            <a:r>
              <a:rPr lang="en-US" dirty="0"/>
              <a:t>value is </a:t>
            </a:r>
            <a:r>
              <a:rPr lang="en-US" b="1" dirty="0"/>
              <a:t>constant</a:t>
            </a:r>
            <a:r>
              <a:rPr lang="en-US" dirty="0"/>
              <a:t> (with respect to individual bidder)</a:t>
            </a:r>
          </a:p>
          <a:p>
            <a:pPr lvl="1"/>
            <a:r>
              <a:rPr lang="en-US" dirty="0"/>
              <a:t>bid (price paid) is dynamic</a:t>
            </a:r>
          </a:p>
          <a:p>
            <a:r>
              <a:rPr lang="en-US" dirty="0"/>
              <a:t>What factor does your win/loss depend on?</a:t>
            </a:r>
          </a:p>
          <a:p>
            <a:pPr lvl="1"/>
            <a:r>
              <a:rPr lang="en-US" dirty="0"/>
              <a:t>on everyone else’s bid</a:t>
            </a:r>
          </a:p>
          <a:p>
            <a:r>
              <a:rPr lang="en-US" b="1" dirty="0"/>
              <a:t>Strategy → to maximize payoff, </a:t>
            </a:r>
          </a:p>
          <a:p>
            <a:pPr lvl="1"/>
            <a:r>
              <a:rPr lang="en-US" b="1" dirty="0"/>
              <a:t>bid </a:t>
            </a:r>
            <a:r>
              <a:rPr lang="en-US" b="1" dirty="0">
                <a:solidFill>
                  <a:srgbClr val="0000FF"/>
                </a:solidFill>
              </a:rPr>
              <a:t>below</a:t>
            </a:r>
            <a:r>
              <a:rPr lang="en-US" b="1" dirty="0"/>
              <a:t> individual valuation</a:t>
            </a:r>
          </a:p>
          <a:p>
            <a:pPr lvl="1"/>
            <a:r>
              <a:rPr lang="en-US" b="1" dirty="0"/>
              <a:t>otherwise</a:t>
            </a:r>
            <a:r>
              <a:rPr lang="en-US" dirty="0"/>
              <a:t> winning can only result in a non-positive (0 or negative) payoff</a:t>
            </a:r>
          </a:p>
          <a:p>
            <a:pPr lvl="1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10056" y="4272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061581"/>
            <a:ext cx="5105400" cy="2593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Price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61381"/>
          </a:xfrm>
        </p:spPr>
        <p:txBody>
          <a:bodyPr/>
          <a:lstStyle/>
          <a:p>
            <a:r>
              <a:rPr lang="en-US" sz="2200" dirty="0">
                <a:solidFill>
                  <a:srgbClr val="0000FF"/>
                </a:solidFill>
              </a:rPr>
              <a:t>Payoff = valuation – </a:t>
            </a:r>
            <a:r>
              <a:rPr lang="en-US" sz="2200" b="1" dirty="0">
                <a:solidFill>
                  <a:srgbClr val="0000FF"/>
                </a:solidFill>
              </a:rPr>
              <a:t>2</a:t>
            </a:r>
            <a:r>
              <a:rPr lang="en-US" sz="2200" b="1" baseline="30000" dirty="0">
                <a:solidFill>
                  <a:srgbClr val="0000FF"/>
                </a:solidFill>
              </a:rPr>
              <a:t>nd</a:t>
            </a:r>
            <a:r>
              <a:rPr lang="en-US" sz="2200" b="1" dirty="0">
                <a:solidFill>
                  <a:srgbClr val="0000FF"/>
                </a:solidFill>
              </a:rPr>
              <a:t> highest bid </a:t>
            </a:r>
            <a:r>
              <a:rPr lang="en-US" sz="2200" dirty="0">
                <a:solidFill>
                  <a:srgbClr val="0000FF"/>
                </a:solidFill>
              </a:rPr>
              <a:t>(price paid)</a:t>
            </a:r>
          </a:p>
          <a:p>
            <a:r>
              <a:rPr lang="en-US" sz="2200" b="1" dirty="0"/>
              <a:t>Knowledge of 2</a:t>
            </a:r>
            <a:r>
              <a:rPr lang="en-US" sz="2200" b="1" baseline="30000" dirty="0"/>
              <a:t>nd</a:t>
            </a:r>
            <a:r>
              <a:rPr lang="en-US" sz="2200" b="1" dirty="0"/>
              <a:t> price</a:t>
            </a:r>
            <a:r>
              <a:rPr lang="en-US" sz="2200" dirty="0"/>
              <a:t> should </a:t>
            </a:r>
            <a:r>
              <a:rPr lang="en-US" sz="2200" b="1" dirty="0">
                <a:solidFill>
                  <a:srgbClr val="0000FF"/>
                </a:solidFill>
              </a:rPr>
              <a:t>discourage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everyone from bidding higher than </a:t>
            </a:r>
            <a:r>
              <a:rPr lang="en-US" sz="2200" b="1" dirty="0"/>
              <a:t>their</a:t>
            </a:r>
            <a:r>
              <a:rPr lang="en-US" sz="2200" dirty="0"/>
              <a:t> true </a:t>
            </a:r>
            <a:r>
              <a:rPr lang="en-US" sz="2200" b="1" dirty="0"/>
              <a:t>valuations</a:t>
            </a:r>
            <a:r>
              <a:rPr lang="en-US" sz="2200" dirty="0"/>
              <a:t>, to avoid paying more than what it’s worth to them </a:t>
            </a:r>
          </a:p>
          <a:p>
            <a:r>
              <a:rPr lang="en-US" sz="2000" b="1" dirty="0"/>
              <a:t>Encourage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truthful bidding</a:t>
            </a:r>
            <a:r>
              <a:rPr lang="en-US" sz="2000" b="1" dirty="0"/>
              <a:t>: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best strategy of each bidder is to submit her (individual) </a:t>
            </a:r>
            <a:r>
              <a:rPr lang="en-US" sz="2000" b="1" dirty="0"/>
              <a:t>true valuation</a:t>
            </a:r>
            <a:r>
              <a:rPr lang="en-US" sz="2000" dirty="0"/>
              <a:t> as her </a:t>
            </a:r>
            <a:r>
              <a:rPr lang="en-US" sz="2000" b="1" dirty="0"/>
              <a:t>bid </a:t>
            </a:r>
          </a:p>
          <a:p>
            <a:r>
              <a:rPr lang="en-US" sz="2000" b="1" dirty="0"/>
              <a:t>Why?</a:t>
            </a:r>
          </a:p>
          <a:p>
            <a:endParaRPr lang="en-US" sz="2000" b="1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410056" y="4272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177" y="4244143"/>
            <a:ext cx="37713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your true valuation of item is $50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Changing bids cannot improve (increase) payoff!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9350" y="5731470"/>
            <a:ext cx="1799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Won originally;</a:t>
            </a:r>
          </a:p>
          <a:p>
            <a:r>
              <a:rPr lang="en-US" dirty="0">
                <a:solidFill>
                  <a:srgbClr val="0000FF"/>
                </a:solidFill>
              </a:rPr>
              <a:t>original payoff: $2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578219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Lost originally; original payoff: $0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62" y="5799683"/>
            <a:ext cx="329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Bidding truthfully </a:t>
            </a:r>
            <a:r>
              <a:rPr lang="en-US" dirty="0"/>
              <a:t>is like </a:t>
            </a:r>
            <a:r>
              <a:rPr lang="en-US" b="1" dirty="0"/>
              <a:t>consuming based on demand curve (usage-based pricing)</a:t>
            </a:r>
          </a:p>
        </p:txBody>
      </p:sp>
    </p:spTree>
    <p:extLst>
      <p:ext uri="{BB962C8B-B14F-4D97-AF65-F5344CB8AC3E}">
        <p14:creationId xmlns:p14="http://schemas.microsoft.com/office/powerpoint/2010/main" val="10360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Price Is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It’s in </a:t>
            </a:r>
            <a:r>
              <a:rPr lang="en-US" sz="2000" b="1" dirty="0">
                <a:solidFill>
                  <a:srgbClr val="0000FF"/>
                </a:solidFill>
              </a:rPr>
              <a:t>everyone’s best interest </a:t>
            </a:r>
            <a:r>
              <a:rPr lang="en-US" sz="2000" dirty="0"/>
              <a:t>to </a:t>
            </a:r>
            <a:r>
              <a:rPr lang="en-US" sz="2000" b="1" dirty="0">
                <a:solidFill>
                  <a:srgbClr val="0000FF"/>
                </a:solidFill>
              </a:rPr>
              <a:t>bid truthfully </a:t>
            </a:r>
          </a:p>
          <a:p>
            <a:r>
              <a:rPr lang="en-US" sz="2000" dirty="0"/>
              <a:t>As bidders think about what their bid should be, there’s an </a:t>
            </a:r>
            <a:r>
              <a:rPr lang="en-US" sz="2000" b="1" dirty="0">
                <a:solidFill>
                  <a:srgbClr val="0000FF"/>
                </a:solidFill>
              </a:rPr>
              <a:t>implicit feedback signal </a:t>
            </a:r>
            <a:r>
              <a:rPr lang="en-US" sz="2000" dirty="0"/>
              <a:t>that encourages them to set it to </a:t>
            </a:r>
            <a:r>
              <a:rPr lang="en-US" sz="2000" b="1" dirty="0">
                <a:solidFill>
                  <a:srgbClr val="FF0000"/>
                </a:solidFill>
              </a:rPr>
              <a:t>their</a:t>
            </a:r>
            <a:r>
              <a:rPr lang="en-US" sz="2000" dirty="0"/>
              <a:t> intrinsic valuation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/>
              <a:t> </a:t>
            </a:r>
          </a:p>
          <a:p>
            <a:r>
              <a:rPr lang="en-US" sz="2000" dirty="0"/>
              <a:t>Idea of “</a:t>
            </a:r>
            <a:r>
              <a:rPr lang="en-US" sz="2000" b="1" dirty="0"/>
              <a:t>decoupling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decision of who wins </a:t>
            </a:r>
            <a:r>
              <a:rPr lang="en-US" sz="2000" b="1" dirty="0"/>
              <a:t>from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what price the winner pays” </a:t>
            </a:r>
            <a:r>
              <a:rPr lang="en-US" sz="2000" dirty="0"/>
              <a:t>is the key</a:t>
            </a:r>
          </a:p>
          <a:p>
            <a:r>
              <a:rPr lang="en-US" sz="2000" dirty="0"/>
              <a:t>Will 3</a:t>
            </a:r>
            <a:r>
              <a:rPr lang="en-US" sz="2000" baseline="30000" dirty="0"/>
              <a:t>rd</a:t>
            </a:r>
            <a:r>
              <a:rPr lang="en-US" sz="2000" dirty="0"/>
              <a:t>, 4</a:t>
            </a:r>
            <a:r>
              <a:rPr lang="en-US" sz="2000" baseline="30000" dirty="0"/>
              <a:t>th</a:t>
            </a:r>
            <a:r>
              <a:rPr lang="en-US" sz="2000" dirty="0"/>
              <a:t>, etc. be even better than 2</a:t>
            </a:r>
            <a:r>
              <a:rPr lang="en-US" sz="2000" baseline="30000" dirty="0"/>
              <a:t>nd</a:t>
            </a:r>
            <a:r>
              <a:rPr lang="en-US" sz="2000" dirty="0"/>
              <a:t> price auction?</a:t>
            </a:r>
          </a:p>
          <a:p>
            <a:r>
              <a:rPr lang="en-US" sz="2000" dirty="0"/>
              <a:t>2nd price is the only one that will make each user </a:t>
            </a:r>
            <a:r>
              <a:rPr lang="en-US" sz="2000" b="1" dirty="0"/>
              <a:t>capture</a:t>
            </a:r>
            <a:r>
              <a:rPr lang="en-US" sz="2000" dirty="0"/>
              <a:t> her </a:t>
            </a:r>
            <a:r>
              <a:rPr lang="en-US" sz="2000" b="1" dirty="0"/>
              <a:t>own negative externality </a:t>
            </a:r>
            <a:r>
              <a:rPr lang="en-US" sz="2000" dirty="0"/>
              <a:t>imposed on </a:t>
            </a:r>
            <a:r>
              <a:rPr lang="en-US" sz="2000" b="1" dirty="0">
                <a:solidFill>
                  <a:srgbClr val="FF0000"/>
                </a:solidFill>
              </a:rPr>
              <a:t>auction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one kind of </a:t>
            </a:r>
            <a:r>
              <a:rPr lang="en-US" sz="2000" b="1" dirty="0">
                <a:solidFill>
                  <a:srgbClr val="FF0000"/>
                </a:solidFill>
              </a:rPr>
              <a:t>network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because winner’s payment is second highest bidder’s bid, winner is paying for fact that second highest bidder did not win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Common theme </a:t>
            </a:r>
            <a:r>
              <a:rPr lang="en-US" sz="2000" dirty="0">
                <a:solidFill>
                  <a:srgbClr val="0000FF"/>
                </a:solidFill>
              </a:rPr>
              <a:t>in “networking”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forcing users to </a:t>
            </a:r>
            <a:r>
              <a:rPr lang="en-US" sz="1800" b="1" dirty="0">
                <a:solidFill>
                  <a:srgbClr val="0000FF"/>
                </a:solidFill>
              </a:rPr>
              <a:t>internalize</a:t>
            </a:r>
            <a:r>
              <a:rPr lang="en-US" sz="1800" dirty="0">
                <a:solidFill>
                  <a:srgbClr val="0000FF"/>
                </a:solidFill>
              </a:rPr>
              <a:t> their </a:t>
            </a:r>
            <a:r>
              <a:rPr lang="en-US" sz="1800" b="1" dirty="0">
                <a:solidFill>
                  <a:srgbClr val="0000FF"/>
                </a:solidFill>
              </a:rPr>
              <a:t>negative externalities </a:t>
            </a:r>
            <a:r>
              <a:rPr lang="en-US" sz="1800" dirty="0">
                <a:solidFill>
                  <a:srgbClr val="0000FF"/>
                </a:solidFill>
              </a:rPr>
              <a:t>by sending them </a:t>
            </a:r>
            <a:r>
              <a:rPr lang="en-US" sz="1800" b="1" dirty="0">
                <a:solidFill>
                  <a:srgbClr val="0000FF"/>
                </a:solidFill>
              </a:rPr>
              <a:t>signals</a:t>
            </a:r>
            <a:r>
              <a:rPr lang="en-US" sz="1800" dirty="0">
                <a:solidFill>
                  <a:srgbClr val="0000FF"/>
                </a:solidFill>
              </a:rPr>
              <a:t> about their impact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4419600"/>
            <a:ext cx="1524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Single Item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5895"/>
            <a:ext cx="8153400" cy="1522072"/>
          </a:xfrm>
        </p:spPr>
        <p:txBody>
          <a:bodyPr/>
          <a:lstStyle/>
          <a:p>
            <a:r>
              <a:rPr lang="en-US" sz="2200" dirty="0"/>
              <a:t>Auctioneer keeps </a:t>
            </a:r>
            <a:r>
              <a:rPr lang="en-US" sz="2200" b="1" dirty="0"/>
              <a:t>decreasing</a:t>
            </a:r>
            <a:r>
              <a:rPr lang="en-US" sz="2200" dirty="0"/>
              <a:t> price until it reaches </a:t>
            </a:r>
            <a:r>
              <a:rPr lang="en-US" sz="2200" b="1" dirty="0"/>
              <a:t>highest</a:t>
            </a:r>
            <a:r>
              <a:rPr lang="en-US" sz="2200" dirty="0"/>
              <a:t> </a:t>
            </a:r>
            <a:r>
              <a:rPr lang="en-US" sz="2200" b="1" dirty="0"/>
              <a:t>bidder’s level</a:t>
            </a:r>
            <a:r>
              <a:rPr lang="en-US" sz="2200" dirty="0"/>
              <a:t>, at which point highest bidder stops auction </a:t>
            </a:r>
          </a:p>
          <a:p>
            <a:r>
              <a:rPr lang="en-US" sz="2200" dirty="0"/>
              <a:t>As long as this highest bidder doesn’t wait for it to drop further (i.e., she is cautious), she pays her own valuation, which is the highest price 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9DE42-A9CF-3B46-A425-612F1A15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905000"/>
            <a:ext cx="5009820" cy="2627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05000"/>
            <a:ext cx="480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Descending price </a:t>
            </a:r>
          </a:p>
          <a:p>
            <a:endParaRPr lang="en-US" sz="2800" b="1" dirty="0"/>
          </a:p>
          <a:p>
            <a:r>
              <a:rPr lang="en-US" sz="2800" b="1" dirty="0"/>
              <a:t>=</a:t>
            </a:r>
            <a:r>
              <a:rPr lang="en-US" sz="2800" dirty="0"/>
              <a:t> 1</a:t>
            </a:r>
            <a:r>
              <a:rPr lang="en-US" sz="2800" baseline="30000" dirty="0"/>
              <a:t>st</a:t>
            </a:r>
            <a:r>
              <a:rPr lang="en-US" sz="2800" dirty="0"/>
              <a:t> price</a:t>
            </a: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3EC710-B1E5-854A-81CB-463D7B185A76}"/>
              </a:ext>
            </a:extLst>
          </p:cNvPr>
          <p:cNvSpPr/>
          <p:nvPr/>
        </p:nvSpPr>
        <p:spPr>
          <a:xfrm>
            <a:off x="5072921" y="3904938"/>
            <a:ext cx="1251679" cy="819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8312FE-4ECE-D449-9E98-E64D61A96298}"/>
              </a:ext>
            </a:extLst>
          </p:cNvPr>
          <p:cNvSpPr/>
          <p:nvPr/>
        </p:nvSpPr>
        <p:spPr>
          <a:xfrm>
            <a:off x="6705600" y="3922427"/>
            <a:ext cx="1251679" cy="819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Single Item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16"/>
            <a:ext cx="8153400" cy="2129744"/>
          </a:xfrm>
        </p:spPr>
        <p:txBody>
          <a:bodyPr/>
          <a:lstStyle/>
          <a:p>
            <a:r>
              <a:rPr lang="en-US" sz="2000" dirty="0"/>
              <a:t>While price is </a:t>
            </a:r>
            <a:r>
              <a:rPr lang="en-US" sz="2000" b="1" dirty="0"/>
              <a:t>increasing</a:t>
            </a:r>
            <a:r>
              <a:rPr lang="en-US" sz="2000" dirty="0"/>
              <a:t>, all bidders have their own valuations in mind, and each will stay in game until current bid is higher than his/her valuation </a:t>
            </a:r>
          </a:p>
          <a:p>
            <a:r>
              <a:rPr lang="en-US" sz="2000" dirty="0"/>
              <a:t>Current price keeps escalating until bidder with </a:t>
            </a:r>
            <a:r>
              <a:rPr lang="en-US" sz="2000" b="1" dirty="0"/>
              <a:t>second </a:t>
            </a:r>
            <a:r>
              <a:rPr lang="en-US" sz="2000" dirty="0"/>
              <a:t>highest valuation opts out </a:t>
            </a:r>
          </a:p>
          <a:p>
            <a:r>
              <a:rPr lang="en-US" sz="2000" dirty="0"/>
              <a:t>Unless winner increased current price drastically, she pays second highest bidder’s valuation (plus some small difference) </a:t>
            </a:r>
          </a:p>
          <a:p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FB5C67-6677-7944-BE9A-7EFA3270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301" y="1613941"/>
            <a:ext cx="5009820" cy="2627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676400"/>
            <a:ext cx="4724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Ascending price </a:t>
            </a:r>
          </a:p>
          <a:p>
            <a:endParaRPr lang="en-US" sz="2800" b="1" dirty="0"/>
          </a:p>
          <a:p>
            <a:r>
              <a:rPr lang="en-US" sz="2800" b="1" dirty="0"/>
              <a:t>≆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price</a:t>
            </a:r>
          </a:p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F12DFB-AE2C-5344-83E3-4172190F41AB}"/>
              </a:ext>
            </a:extLst>
          </p:cNvPr>
          <p:cNvSpPr/>
          <p:nvPr/>
        </p:nvSpPr>
        <p:spPr>
          <a:xfrm>
            <a:off x="3581400" y="3618154"/>
            <a:ext cx="1251679" cy="819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166F5F-491D-4F4E-B8A1-2DA11B68A6C5}"/>
              </a:ext>
            </a:extLst>
          </p:cNvPr>
          <p:cNvSpPr/>
          <p:nvPr/>
        </p:nvSpPr>
        <p:spPr>
          <a:xfrm>
            <a:off x="7772400" y="3618154"/>
            <a:ext cx="1251679" cy="819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Ad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Oxford English Dictionary added word “google” in 2006</a:t>
            </a:r>
          </a:p>
          <a:p>
            <a:r>
              <a:rPr lang="en-US" sz="2200" b="1" dirty="0"/>
              <a:t>Online ad </a:t>
            </a:r>
            <a:r>
              <a:rPr lang="en-US" sz="2200" dirty="0"/>
              <a:t>industry </a:t>
            </a:r>
            <a:r>
              <a:rPr lang="en-US" sz="2200" b="1" dirty="0"/>
              <a:t>worldwide</a:t>
            </a:r>
            <a:r>
              <a:rPr lang="en-US" sz="2200" dirty="0"/>
              <a:t> reached over $160 billion in 2015</a:t>
            </a:r>
          </a:p>
          <a:p>
            <a:r>
              <a:rPr lang="en-US" sz="2200" dirty="0"/>
              <a:t>In 2014, Google generated revenue of $66 billion with over 55,000 employees</a:t>
            </a:r>
          </a:p>
          <a:p>
            <a:r>
              <a:rPr lang="en-US" sz="2200" dirty="0"/>
              <a:t>Google generated almost </a:t>
            </a:r>
            <a:r>
              <a:rPr lang="en-US" sz="2200" b="1" dirty="0"/>
              <a:t>90%</a:t>
            </a:r>
            <a:r>
              <a:rPr lang="en-US" sz="2200" dirty="0"/>
              <a:t> of its </a:t>
            </a:r>
            <a:r>
              <a:rPr lang="en-US" sz="2200" b="1" dirty="0"/>
              <a:t>revenue</a:t>
            </a:r>
            <a:r>
              <a:rPr lang="en-US" sz="2200" dirty="0"/>
              <a:t> from ads alone in 2014 </a:t>
            </a:r>
          </a:p>
          <a:p>
            <a:r>
              <a:rPr lang="en-US" sz="2200" dirty="0"/>
              <a:t>How does Google make money from its advertising business?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73" y="4648199"/>
            <a:ext cx="3111500" cy="214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5905087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68.3%+21.2% = </a:t>
            </a:r>
            <a:r>
              <a:rPr lang="en-US" b="1" dirty="0"/>
              <a:t>89.5%</a:t>
            </a:r>
          </a:p>
        </p:txBody>
      </p:sp>
    </p:spTree>
    <p:extLst>
      <p:ext uri="{BB962C8B-B14F-4D97-AF65-F5344CB8AC3E}">
        <p14:creationId xmlns:p14="http://schemas.microsoft.com/office/powerpoint/2010/main" val="8445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2</a:t>
            </a:r>
            <a:r>
              <a:rPr lang="en-US" baseline="30000" dirty="0"/>
              <a:t>nd</a:t>
            </a:r>
            <a:r>
              <a:rPr lang="en-US" dirty="0"/>
              <a:t> Price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Given that Google has </a:t>
            </a:r>
            <a:r>
              <a:rPr lang="en-US" b="1" dirty="0"/>
              <a:t>multiple</a:t>
            </a:r>
            <a:r>
              <a:rPr lang="en-US" dirty="0"/>
              <a:t> ad spaces to sell, its auctions are </a:t>
            </a:r>
            <a:r>
              <a:rPr lang="en-US" b="1" dirty="0">
                <a:solidFill>
                  <a:srgbClr val="0000FF"/>
                </a:solidFill>
              </a:rPr>
              <a:t>multi-item</a:t>
            </a:r>
            <a:r>
              <a:rPr lang="en-US" dirty="0"/>
              <a:t> auctions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Valuation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of </a:t>
            </a:r>
            <a:r>
              <a:rPr lang="en-US" u="sng" dirty="0"/>
              <a:t>a particular ad space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to </a:t>
            </a:r>
            <a:r>
              <a:rPr lang="en-US" u="sng" dirty="0"/>
              <a:t>a bidder</a:t>
            </a:r>
            <a:r>
              <a:rPr lang="en-US" dirty="0"/>
              <a:t> =  </a:t>
            </a:r>
          </a:p>
          <a:p>
            <a:pPr marL="0" indent="0">
              <a:buNone/>
            </a:pPr>
            <a:r>
              <a:rPr lang="en-US" dirty="0"/>
              <a:t>[click-through rate] X [expected revenue per click] </a:t>
            </a:r>
          </a:p>
          <a:p>
            <a:r>
              <a:rPr lang="en-US" dirty="0"/>
              <a:t>Ben’s </a:t>
            </a:r>
            <a:r>
              <a:rPr lang="en-US" b="1" dirty="0">
                <a:solidFill>
                  <a:srgbClr val="0000FF"/>
                </a:solidFill>
              </a:rPr>
              <a:t>expected revenue</a:t>
            </a:r>
            <a:r>
              <a:rPr lang="en-US" dirty="0"/>
              <a:t> per hour for Ad Space III = </a:t>
            </a:r>
          </a:p>
          <a:p>
            <a:pPr marL="0" indent="0">
              <a:buNone/>
            </a:pPr>
            <a:r>
              <a:rPr lang="en-US" dirty="0"/>
              <a:t>$40 X 1 = $40 (per hour)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8400"/>
            <a:ext cx="5930900" cy="24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2</a:t>
            </a:r>
            <a:r>
              <a:rPr lang="en-US" baseline="30000" dirty="0"/>
              <a:t>nd</a:t>
            </a:r>
            <a:r>
              <a:rPr lang="en-US" dirty="0"/>
              <a:t> Price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</a:t>
            </a:r>
            <a:r>
              <a:rPr lang="en-US" dirty="0"/>
              <a:t> does each advertiser provide to Google in order to participate in auction? </a:t>
            </a:r>
          </a:p>
          <a:p>
            <a:r>
              <a:rPr lang="en-US" u="sng" dirty="0">
                <a:solidFill>
                  <a:srgbClr val="0000FF"/>
                </a:solidFill>
              </a:rPr>
              <a:t>Only</a:t>
            </a:r>
            <a:r>
              <a:rPr lang="en-US" u="sng" dirty="0"/>
              <a:t> </a:t>
            </a:r>
            <a:r>
              <a:rPr lang="en-US" b="1" u="sng" dirty="0"/>
              <a:t>revenue per click</a:t>
            </a:r>
            <a:r>
              <a:rPr lang="en-US" dirty="0"/>
              <a:t> (or more precisely, the amount they </a:t>
            </a:r>
            <a:r>
              <a:rPr lang="en-US" b="1" dirty="0">
                <a:solidFill>
                  <a:srgbClr val="0000FF"/>
                </a:solidFill>
              </a:rPr>
              <a:t>value</a:t>
            </a:r>
            <a:r>
              <a:rPr lang="en-US" dirty="0"/>
              <a:t> each click), rather than a separate number for each ad space </a:t>
            </a:r>
          </a:p>
          <a:p>
            <a:r>
              <a:rPr lang="en-US" dirty="0"/>
              <a:t>Google AdWords uses Generalized 2</a:t>
            </a:r>
            <a:r>
              <a:rPr lang="en-US" baseline="30000" dirty="0"/>
              <a:t>nd</a:t>
            </a:r>
            <a:r>
              <a:rPr lang="en-US" dirty="0"/>
              <a:t> Price (GSP) auction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99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2</a:t>
            </a:r>
            <a:r>
              <a:rPr lang="en-US" baseline="30000" dirty="0"/>
              <a:t>nd</a:t>
            </a:r>
            <a:r>
              <a:rPr lang="en-US" dirty="0"/>
              <a:t> Price Auction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Bid by advertisers</a:t>
            </a:r>
            <a:r>
              <a:rPr lang="en-US" sz="2000" dirty="0"/>
              <a:t>: each buyer submits a </a:t>
            </a:r>
            <a:r>
              <a:rPr lang="en-US" sz="2000" b="1" dirty="0"/>
              <a:t>bid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0000FF"/>
                </a:solidFill>
              </a:rPr>
              <a:t>price they are willing to pay Google per click</a:t>
            </a:r>
          </a:p>
          <a:p>
            <a:r>
              <a:rPr lang="en-US" sz="2000" b="1" dirty="0"/>
              <a:t>Matching by Google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ad spaces are allocated to buyers in </a:t>
            </a:r>
            <a:r>
              <a:rPr lang="en-US" sz="2000" b="1" dirty="0">
                <a:solidFill>
                  <a:srgbClr val="0000FF"/>
                </a:solidFill>
              </a:rPr>
              <a:t>descending</a:t>
            </a:r>
            <a:r>
              <a:rPr lang="en-US" sz="2000" dirty="0">
                <a:solidFill>
                  <a:srgbClr val="0000FF"/>
                </a:solidFill>
              </a:rPr>
              <a:t> order of bids </a:t>
            </a:r>
            <a:r>
              <a:rPr lang="en-US" sz="2000" b="1" dirty="0"/>
              <a:t>→</a:t>
            </a:r>
            <a:r>
              <a:rPr lang="en-US" sz="2000" dirty="0"/>
              <a:t> highest bidder gets first ad space, second highest gets second space, etc.</a:t>
            </a:r>
          </a:p>
          <a:p>
            <a:r>
              <a:rPr lang="en-US" sz="2000" b="1" dirty="0"/>
              <a:t>Payment from advertisers to Google</a:t>
            </a:r>
            <a:r>
              <a:rPr lang="en-US" sz="2000" dirty="0"/>
              <a:t>: price each buyer pays for space follows </a:t>
            </a:r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r>
              <a:rPr lang="en-US" sz="2000" b="1" dirty="0"/>
              <a:t> price</a:t>
            </a:r>
            <a:r>
              <a:rPr lang="en-US" sz="2000" dirty="0"/>
              <a:t>, </a:t>
            </a:r>
            <a:r>
              <a:rPr lang="en-US" sz="2000" b="1" dirty="0"/>
              <a:t>single item auctions →</a:t>
            </a:r>
            <a:r>
              <a:rPr lang="en-US" sz="2000" dirty="0"/>
              <a:t> highest bidder pays the price the second highest bidder would pay for first space, second highest bidder pays the price the third highest bidder would pay for second space,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863095"/>
            <a:ext cx="4445000" cy="1918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418277"/>
            <a:ext cx="353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revenue per click</a:t>
            </a:r>
            <a:r>
              <a:rPr lang="en-US" sz="2000" dirty="0"/>
              <a:t> = amount they </a:t>
            </a:r>
            <a:r>
              <a:rPr lang="en-US" sz="2000" b="1" dirty="0">
                <a:solidFill>
                  <a:srgbClr val="0000FF"/>
                </a:solidFill>
              </a:rPr>
              <a:t>value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each click</a:t>
            </a:r>
          </a:p>
        </p:txBody>
      </p:sp>
    </p:spTree>
    <p:extLst>
      <p:ext uri="{BB962C8B-B14F-4D97-AF65-F5344CB8AC3E}">
        <p14:creationId xmlns:p14="http://schemas.microsoft.com/office/powerpoint/2010/main" val="1619791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2</a:t>
            </a:r>
            <a:r>
              <a:rPr lang="en-US" baseline="30000" dirty="0"/>
              <a:t>nd</a:t>
            </a:r>
            <a:r>
              <a:rPr lang="en-US" dirty="0"/>
              <a:t> Price Auction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" y="1626220"/>
            <a:ext cx="4882560" cy="210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7555" y="1981200"/>
            <a:ext cx="3132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Payment to Google →</a:t>
            </a:r>
          </a:p>
          <a:p>
            <a:r>
              <a:rPr lang="en-US" dirty="0"/>
              <a:t>Ben: $20x10=$200/hour</a:t>
            </a:r>
          </a:p>
          <a:p>
            <a:r>
              <a:rPr lang="en-US" dirty="0"/>
              <a:t>Anna: $10x5=$50/hour</a:t>
            </a:r>
          </a:p>
          <a:p>
            <a:r>
              <a:rPr lang="en-US" dirty="0"/>
              <a:t>Charlie: </a:t>
            </a:r>
            <a:r>
              <a:rPr lang="en-US" dirty="0">
                <a:solidFill>
                  <a:srgbClr val="0000FF"/>
                </a:solidFill>
              </a:rPr>
              <a:t>min. $3</a:t>
            </a:r>
            <a:r>
              <a:rPr lang="en-US" dirty="0"/>
              <a:t>x1=$3/hour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244456"/>
            <a:ext cx="6344283" cy="1452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866" y="3933735"/>
            <a:ext cx="3799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Payoff →</a:t>
            </a:r>
          </a:p>
          <a:p>
            <a:r>
              <a:rPr lang="en-US" dirty="0"/>
              <a:t>Ben: $40x10 - $200 = $200/hour</a:t>
            </a:r>
          </a:p>
          <a:p>
            <a:r>
              <a:rPr lang="en-US" dirty="0"/>
              <a:t>Anna: $20x5 – $50 = $50/hour</a:t>
            </a:r>
          </a:p>
          <a:p>
            <a:r>
              <a:rPr lang="en-US" dirty="0"/>
              <a:t>Charlie: $10x1 - $3 = $7/hour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8566" y="3702902"/>
            <a:ext cx="478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Payoff = valuation – price paid</a:t>
            </a:r>
          </a:p>
        </p:txBody>
      </p:sp>
    </p:spTree>
    <p:extLst>
      <p:ext uri="{BB962C8B-B14F-4D97-AF65-F5344CB8AC3E}">
        <p14:creationId xmlns:p14="http://schemas.microsoft.com/office/powerpoint/2010/main" val="13657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Click-through rate was assumed to be independent of actual content of ad placed in the space. In reality, some ads are naturally </a:t>
            </a:r>
            <a:r>
              <a:rPr lang="en-US" sz="2000" b="1" dirty="0"/>
              <a:t>more attractive </a:t>
            </a:r>
            <a:r>
              <a:rPr lang="en-US" sz="2000" dirty="0"/>
              <a:t>than others, and would tend to obtain more clicks in the same space as a result</a:t>
            </a:r>
          </a:p>
          <a:p>
            <a:r>
              <a:rPr lang="en-US" sz="2000" b="1" dirty="0"/>
              <a:t>Estimated</a:t>
            </a:r>
            <a:r>
              <a:rPr lang="en-US" sz="2000" dirty="0"/>
              <a:t> Click-through rate vs. observed # of clicks /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46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Graph </a:t>
            </a:r>
            <a:br>
              <a:rPr lang="en-US" dirty="0"/>
            </a:br>
            <a:r>
              <a:rPr lang="en-US" dirty="0"/>
              <a:t>and Maximum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3" y="1828800"/>
            <a:ext cx="4876798" cy="4525963"/>
          </a:xfrm>
        </p:spPr>
        <p:txBody>
          <a:bodyPr/>
          <a:lstStyle/>
          <a:p>
            <a:r>
              <a:rPr lang="en-US" sz="2200" dirty="0"/>
              <a:t>A </a:t>
            </a:r>
            <a:r>
              <a:rPr lang="en-US" sz="2200" b="1" dirty="0">
                <a:solidFill>
                  <a:srgbClr val="0000FF"/>
                </a:solidFill>
              </a:rPr>
              <a:t>bipartite</a:t>
            </a:r>
            <a:r>
              <a:rPr lang="en-US" sz="2200" dirty="0"/>
              <a:t> graph is a graph whose vertices can be divided into </a:t>
            </a:r>
            <a:r>
              <a:rPr lang="en-US" sz="2200" b="1" dirty="0"/>
              <a:t>two</a:t>
            </a:r>
            <a:r>
              <a:rPr lang="en-US" sz="2200" dirty="0"/>
              <a:t> disjoint and independent sets U and V such that every edge connects one vertex in U to one in V</a:t>
            </a:r>
          </a:p>
          <a:p>
            <a:r>
              <a:rPr lang="en-US" sz="2200" dirty="0"/>
              <a:t>A </a:t>
            </a:r>
            <a:r>
              <a:rPr lang="en-US" sz="2200" b="1" dirty="0">
                <a:solidFill>
                  <a:srgbClr val="0000FF"/>
                </a:solidFill>
              </a:rPr>
              <a:t>matching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in a Bipartite Graph is </a:t>
            </a:r>
            <a:r>
              <a:rPr lang="en-US" sz="2200" b="1" dirty="0"/>
              <a:t>a set of edges</a:t>
            </a:r>
            <a:r>
              <a:rPr lang="en-US" sz="2200" dirty="0"/>
              <a:t> chosen in such a way that </a:t>
            </a:r>
            <a:r>
              <a:rPr lang="en-US" sz="2200" b="1" dirty="0"/>
              <a:t>no two edges</a:t>
            </a:r>
            <a:r>
              <a:rPr lang="en-US" sz="2200" dirty="0"/>
              <a:t> </a:t>
            </a:r>
            <a:r>
              <a:rPr lang="en-US" sz="2200" b="1" dirty="0"/>
              <a:t>share an endpoint</a:t>
            </a:r>
          </a:p>
          <a:p>
            <a:r>
              <a:rPr lang="en-US" sz="2200" dirty="0"/>
              <a:t>A </a:t>
            </a:r>
            <a:r>
              <a:rPr lang="en-US" sz="2200" b="1" dirty="0">
                <a:solidFill>
                  <a:srgbClr val="0000FF"/>
                </a:solidFill>
              </a:rPr>
              <a:t>maximum matching </a:t>
            </a:r>
            <a:r>
              <a:rPr lang="en-US" sz="2200" dirty="0"/>
              <a:t>is a matching of maximum size/weight (maximum </a:t>
            </a:r>
            <a:r>
              <a:rPr lang="en-US" sz="2200" b="1" dirty="0"/>
              <a:t>number of</a:t>
            </a:r>
            <a:r>
              <a:rPr lang="en-US" sz="2200" dirty="0"/>
              <a:t> </a:t>
            </a:r>
            <a:r>
              <a:rPr lang="en-US" sz="2200" b="1" dirty="0"/>
              <a:t>edges </a:t>
            </a:r>
            <a:r>
              <a:rPr lang="en-US" sz="2200" dirty="0"/>
              <a:t>or</a:t>
            </a:r>
            <a:r>
              <a:rPr lang="en-US" sz="2200" b="1" dirty="0"/>
              <a:t> weight</a:t>
            </a:r>
            <a:r>
              <a:rPr lang="en-US" sz="2200" dirty="0"/>
              <a:t>)</a:t>
            </a:r>
          </a:p>
        </p:txBody>
      </p:sp>
      <p:pic>
        <p:nvPicPr>
          <p:cNvPr id="1047" name="Picture 23" descr="mage result for images of maximum matching in bipartite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06" y="4138674"/>
            <a:ext cx="3265876" cy="2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61" y="1921759"/>
            <a:ext cx="3956167" cy="23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e/e8/Simple-bipartite-graph.svg/600px-Simple-bipartite-graph.svg.png">
            <a:extLst>
              <a:ext uri="{FF2B5EF4-FFF2-40B4-BE49-F238E27FC236}">
                <a16:creationId xmlns:a16="http://schemas.microsoft.com/office/drawing/2014/main" id="{2830CD83-5BC7-8742-ACD6-BD9860C6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6228"/>
            <a:ext cx="1523116" cy="15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In 2</a:t>
            </a:r>
            <a:r>
              <a:rPr lang="en-US" sz="2200" baseline="30000" dirty="0"/>
              <a:t>nd</a:t>
            </a:r>
            <a:r>
              <a:rPr lang="en-US" sz="2200" dirty="0"/>
              <a:t> price auction, </a:t>
            </a:r>
            <a:r>
              <a:rPr lang="en-US" sz="2000" b="1" dirty="0">
                <a:solidFill>
                  <a:srgbClr val="FF0000"/>
                </a:solidFill>
              </a:rPr>
              <a:t>decoupling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payoff amount </a:t>
            </a:r>
            <a:r>
              <a:rPr lang="en-US" sz="2000" dirty="0"/>
              <a:t>(how much you gain if you win) </a:t>
            </a:r>
            <a:r>
              <a:rPr lang="en-US" sz="2000" b="1" dirty="0">
                <a:solidFill>
                  <a:srgbClr val="FF0000"/>
                </a:solidFill>
              </a:rPr>
              <a:t>from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auction result </a:t>
            </a:r>
            <a:r>
              <a:rPr lang="en-US" sz="2000" dirty="0"/>
              <a:t>(whether you win at all)  </a:t>
            </a:r>
            <a:r>
              <a:rPr lang="en-US" sz="2000" b="1" dirty="0">
                <a:solidFill>
                  <a:srgbClr val="00B050"/>
                </a:solidFill>
              </a:rPr>
              <a:t>induces each bidder to bid her true valuation </a:t>
            </a:r>
            <a:endParaRPr lang="en-US" sz="2200" b="1" dirty="0">
              <a:solidFill>
                <a:srgbClr val="00B050"/>
              </a:solidFill>
            </a:endParaRPr>
          </a:p>
          <a:p>
            <a:r>
              <a:rPr lang="en-US" sz="2200" dirty="0"/>
              <a:t>Google uses GSP to determine </a:t>
            </a:r>
            <a:r>
              <a:rPr lang="en-US" sz="2200" b="1" dirty="0">
                <a:solidFill>
                  <a:srgbClr val="0000FF"/>
                </a:solidFill>
              </a:rPr>
              <a:t>a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0000FF"/>
                </a:solidFill>
              </a:rPr>
              <a:t>ranking</a:t>
            </a:r>
            <a:r>
              <a:rPr lang="en-US" sz="2200" dirty="0"/>
              <a:t> of </a:t>
            </a:r>
            <a:r>
              <a:rPr lang="en-US" sz="2200" b="1" u="sng" dirty="0"/>
              <a:t>ad space bidders</a:t>
            </a:r>
            <a:r>
              <a:rPr lang="en-US" sz="2200" dirty="0"/>
              <a:t>, while maximizing its profit</a:t>
            </a:r>
          </a:p>
          <a:p>
            <a:r>
              <a:rPr lang="en-US" sz="2200" dirty="0"/>
              <a:t>There are other </a:t>
            </a:r>
            <a:r>
              <a:rPr lang="en-US" sz="2200" b="1" dirty="0"/>
              <a:t>matching</a:t>
            </a:r>
            <a:r>
              <a:rPr lang="en-US" sz="2200" dirty="0"/>
              <a:t> methods </a:t>
            </a:r>
            <a:r>
              <a:rPr lang="en-US" sz="2200" b="1" dirty="0"/>
              <a:t>→ more than one </a:t>
            </a:r>
            <a:r>
              <a:rPr lang="en-US" sz="2200" b="1"/>
              <a:t>result leads to </a:t>
            </a:r>
            <a:r>
              <a:rPr lang="en-US" sz="2200" b="1" dirty="0"/>
              <a:t>question of “what the right ranking is”</a:t>
            </a:r>
            <a:endParaRPr lang="en-US" sz="2200" dirty="0"/>
          </a:p>
          <a:p>
            <a:r>
              <a:rPr lang="en-US" sz="2200" dirty="0"/>
              <a:t>For multi-item auctions, GSP does </a:t>
            </a:r>
            <a:r>
              <a:rPr lang="en-US" sz="2200" b="1" dirty="0"/>
              <a:t>not</a:t>
            </a:r>
            <a:r>
              <a:rPr lang="en-US" sz="2200" dirty="0"/>
              <a:t> encourage truthful bidding, even though it does for single item auctions </a:t>
            </a:r>
          </a:p>
          <a:p>
            <a:r>
              <a:rPr lang="en-US" sz="2200" dirty="0" err="1"/>
              <a:t>Vickrey</a:t>
            </a:r>
            <a:r>
              <a:rPr lang="en-US" sz="2200" dirty="0"/>
              <a:t>–Clarke–Groves (VCG) encourages truthful bidding in either single-item or multi-item auctions</a:t>
            </a:r>
          </a:p>
          <a:p>
            <a:r>
              <a:rPr lang="en-US" sz="2000" b="1" dirty="0"/>
              <a:t>Simplifying assumptions made </a:t>
            </a:r>
            <a:r>
              <a:rPr lang="en-US" sz="2000" dirty="0"/>
              <a:t>about nature of valuations, revenues per click, and click-through rates </a:t>
            </a:r>
          </a:p>
        </p:txBody>
      </p:sp>
    </p:spTree>
    <p:extLst>
      <p:ext uri="{BB962C8B-B14F-4D97-AF65-F5344CB8AC3E}">
        <p14:creationId xmlns:p14="http://schemas.microsoft.com/office/powerpoint/2010/main" val="1181251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eBay?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open or sealed-envelope (closed)?</a:t>
            </a:r>
          </a:p>
          <a:p>
            <a:r>
              <a:rPr lang="en-US" dirty="0"/>
              <a:t>Some single item auctions are neither strictly open nor strictly closed</a:t>
            </a:r>
          </a:p>
          <a:p>
            <a:r>
              <a:rPr lang="en-US" dirty="0"/>
              <a:t>In eBay auctions, bidders are given some idea of what the </a:t>
            </a:r>
            <a:r>
              <a:rPr lang="en-US" b="1" dirty="0"/>
              <a:t>current highest</a:t>
            </a:r>
            <a:r>
              <a:rPr lang="en-US" dirty="0"/>
              <a:t> bid is through </a:t>
            </a:r>
            <a:r>
              <a:rPr lang="en-US" b="1" dirty="0"/>
              <a:t>ask price</a:t>
            </a:r>
            <a:r>
              <a:rPr lang="en-US" dirty="0"/>
              <a:t>, which is </a:t>
            </a:r>
            <a:r>
              <a:rPr lang="en-US" b="1" dirty="0"/>
              <a:t>lowest value </a:t>
            </a:r>
            <a:r>
              <a:rPr lang="en-US" dirty="0"/>
              <a:t>that will be accepted for </a:t>
            </a:r>
            <a:r>
              <a:rPr lang="en-US" b="1" dirty="0"/>
              <a:t>next bid </a:t>
            </a:r>
          </a:p>
          <a:p>
            <a:r>
              <a:rPr lang="en-US" dirty="0"/>
              <a:t>Although bidders cannot determine what highest bid is (i.e., not strictly open), they do have some information about current state of auction (i.e., not strictly closed)</a:t>
            </a:r>
          </a:p>
          <a:p>
            <a:r>
              <a:rPr lang="en-US" dirty="0"/>
              <a:t>Hence, eBay lies somewhere in the middle, with partial feedback given to each bidder throughout the process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416934"/>
            <a:ext cx="5291889" cy="2545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eBay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3657600"/>
            <a:ext cx="8610600" cy="3695701"/>
          </a:xfrm>
        </p:spPr>
        <p:txBody>
          <a:bodyPr/>
          <a:lstStyle/>
          <a:p>
            <a:r>
              <a:rPr lang="en-US" sz="2000" dirty="0"/>
              <a:t>Start price and </a:t>
            </a:r>
            <a:r>
              <a:rPr lang="en-US" sz="2000" b="1" dirty="0"/>
              <a:t>secret reverse price</a:t>
            </a:r>
          </a:p>
          <a:p>
            <a:r>
              <a:rPr lang="en-US" sz="2000" dirty="0"/>
              <a:t>Duration: hard close time of auction</a:t>
            </a:r>
          </a:p>
          <a:p>
            <a:r>
              <a:rPr lang="en-US" sz="2000" dirty="0"/>
              <a:t>Minimum increment (between successive bids): ensure efficiency</a:t>
            </a:r>
          </a:p>
          <a:p>
            <a:r>
              <a:rPr lang="en-US" sz="2000" dirty="0"/>
              <a:t>Final sale: winner pays min(highest bid, 2</a:t>
            </a:r>
            <a:r>
              <a:rPr lang="en-US" sz="2000" baseline="30000" dirty="0"/>
              <a:t>nd</a:t>
            </a:r>
            <a:r>
              <a:rPr lang="en-US" sz="2000" dirty="0"/>
              <a:t> highest bid + increment)</a:t>
            </a:r>
          </a:p>
          <a:p>
            <a:r>
              <a:rPr lang="en-US" sz="2000" dirty="0"/>
              <a:t>Ask price (</a:t>
            </a:r>
            <a:r>
              <a:rPr lang="en-US" sz="2000" b="1" dirty="0"/>
              <a:t>current bid</a:t>
            </a:r>
            <a:r>
              <a:rPr lang="en-US" sz="2000" dirty="0"/>
              <a:t>): 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the lowest value that will be accepted for next bid</a:t>
            </a:r>
          </a:p>
          <a:p>
            <a:pPr lvl="1"/>
            <a:r>
              <a:rPr lang="en-US" sz="1800" dirty="0"/>
              <a:t>min(highest bid, 2</a:t>
            </a:r>
            <a:r>
              <a:rPr lang="en-US" sz="1800" baseline="30000" dirty="0"/>
              <a:t>nd</a:t>
            </a:r>
            <a:r>
              <a:rPr lang="en-US" sz="1800" dirty="0"/>
              <a:t> highest bid + increment) + increment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not necessarily current highest bid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eBay </a:t>
            </a:r>
            <a:r>
              <a:rPr lang="en-US" dirty="0"/>
              <a:t>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sz="2200" dirty="0"/>
              <a:t>Proxy agent: automated bidding mechanism with </a:t>
            </a:r>
            <a:r>
              <a:rPr lang="en-US" sz="2200" b="1" dirty="0"/>
              <a:t>max</a:t>
            </a:r>
            <a:r>
              <a:rPr lang="en-US" sz="2200" dirty="0"/>
              <a:t> bid</a:t>
            </a:r>
          </a:p>
          <a:p>
            <a:r>
              <a:rPr lang="en-US" sz="2200" dirty="0"/>
              <a:t>Day 3</a:t>
            </a:r>
          </a:p>
          <a:p>
            <a:pPr lvl="1"/>
            <a:r>
              <a:rPr lang="en-US" sz="2000" dirty="0"/>
              <a:t>Anna first</a:t>
            </a:r>
          </a:p>
          <a:p>
            <a:pPr lvl="1"/>
            <a:r>
              <a:rPr lang="en-US" sz="2000" dirty="0"/>
              <a:t>Ben first bids $65</a:t>
            </a:r>
          </a:p>
          <a:p>
            <a:r>
              <a:rPr lang="en-US" dirty="0"/>
              <a:t>Day 4</a:t>
            </a:r>
          </a:p>
          <a:p>
            <a:pPr lvl="1"/>
            <a:r>
              <a:rPr lang="en-US" dirty="0"/>
              <a:t>Anna bids $95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0"/>
            <a:ext cx="3505200" cy="2589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90" y="5005740"/>
            <a:ext cx="572801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30157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$80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01" y="4644608"/>
            <a:ext cx="84032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solidFill>
                  <a:srgbClr val="0000FF"/>
                </a:solidFill>
              </a:rPr>
              <a:t>Ask price = min(highest bid, 2</a:t>
            </a:r>
            <a:r>
              <a:rPr lang="en-US" sz="2000" baseline="30000" dirty="0">
                <a:solidFill>
                  <a:srgbClr val="0000FF"/>
                </a:solidFill>
              </a:rPr>
              <a:t>nd</a:t>
            </a:r>
            <a:r>
              <a:rPr lang="en-US" sz="2000" dirty="0">
                <a:solidFill>
                  <a:srgbClr val="0000FF"/>
                </a:solidFill>
              </a:rPr>
              <a:t> highest bid + increment) + increment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2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per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>
                <a:solidFill>
                  <a:srgbClr val="0000FF"/>
                </a:solidFill>
              </a:rPr>
              <a:t>“Banners displaying ads”</a:t>
            </a:r>
            <a:r>
              <a:rPr lang="en-US" sz="2200" dirty="0"/>
              <a:t> were originally sold by websites (sellers) to advertisers (buyers) on a </a:t>
            </a:r>
            <a:r>
              <a:rPr lang="en-US" sz="2200" b="1" dirty="0"/>
              <a:t>Pay-Per-Thousand-Impressions</a:t>
            </a:r>
            <a:r>
              <a:rPr lang="en-US" sz="2200" dirty="0"/>
              <a:t> (</a:t>
            </a:r>
            <a:r>
              <a:rPr lang="en-US" sz="2200" b="1" dirty="0"/>
              <a:t>PPTI</a:t>
            </a:r>
            <a:r>
              <a:rPr lang="en-US" sz="2200" dirty="0"/>
              <a:t>) basis </a:t>
            </a:r>
          </a:p>
          <a:p>
            <a:pPr lvl="1"/>
            <a:r>
              <a:rPr lang="en-US" sz="2000" dirty="0"/>
              <a:t>each time buyer’s banner aggregates 1,000 new </a:t>
            </a:r>
            <a:r>
              <a:rPr lang="en-US" sz="2000" b="1" dirty="0">
                <a:solidFill>
                  <a:srgbClr val="0000FF"/>
                </a:solidFill>
              </a:rPr>
              <a:t>views</a:t>
            </a:r>
            <a:r>
              <a:rPr lang="en-US" sz="2000" dirty="0"/>
              <a:t>, advertiser pay seller some predetermined amount of money </a:t>
            </a:r>
          </a:p>
          <a:p>
            <a:r>
              <a:rPr lang="en-US" sz="2200" dirty="0"/>
              <a:t>Is this really the best way to </a:t>
            </a:r>
            <a:r>
              <a:rPr lang="en-US" sz="2200" b="1" dirty="0"/>
              <a:t>charge</a:t>
            </a:r>
            <a:r>
              <a:rPr lang="en-US" sz="2200" dirty="0"/>
              <a:t> advertisers?</a:t>
            </a:r>
          </a:p>
          <a:p>
            <a:r>
              <a:rPr lang="en-US" sz="2200" b="1" dirty="0"/>
              <a:t>Seeing</a:t>
            </a:r>
            <a:r>
              <a:rPr lang="en-US" sz="2200" dirty="0"/>
              <a:t> (</a:t>
            </a:r>
            <a:r>
              <a:rPr lang="en-US" sz="2200" b="1" dirty="0"/>
              <a:t>viewing</a:t>
            </a:r>
            <a:r>
              <a:rPr lang="en-US" sz="2200" dirty="0"/>
              <a:t>) an ad does not guarantee a person will </a:t>
            </a:r>
            <a:r>
              <a:rPr lang="en-US" sz="2200" b="1" dirty="0">
                <a:solidFill>
                  <a:srgbClr val="0000FF"/>
                </a:solidFill>
              </a:rPr>
              <a:t>click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on it, let alone buy something from it</a:t>
            </a:r>
          </a:p>
          <a:p>
            <a:pPr lvl="1"/>
            <a:r>
              <a:rPr lang="en-US" sz="2000" dirty="0"/>
              <a:t>“limited indication” as to how much advertisers will gain from putting up the ad</a:t>
            </a:r>
          </a:p>
          <a:p>
            <a:r>
              <a:rPr lang="en-US" sz="2200" dirty="0"/>
              <a:t>How about </a:t>
            </a:r>
            <a:r>
              <a:rPr lang="en-US" sz="2200" b="1" dirty="0">
                <a:solidFill>
                  <a:srgbClr val="0000FF"/>
                </a:solidFill>
              </a:rPr>
              <a:t>pay-by-click </a:t>
            </a:r>
            <a:r>
              <a:rPr lang="en-US" sz="2200" dirty="0"/>
              <a:t>(rather than </a:t>
            </a:r>
            <a:r>
              <a:rPr lang="en-US" sz="2200" b="1" dirty="0"/>
              <a:t>by-view</a:t>
            </a:r>
            <a:r>
              <a:rPr lang="en-US" sz="2200" dirty="0"/>
              <a:t>)?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90" y="3335827"/>
            <a:ext cx="6204321" cy="2028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98" y="5193026"/>
            <a:ext cx="9348395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32" y="1830564"/>
            <a:ext cx="8085638" cy="1522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2947" y="2868828"/>
            <a:ext cx="407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price $7 and increment $0.25</a:t>
            </a:r>
          </a:p>
        </p:txBody>
      </p:sp>
    </p:spTree>
    <p:extLst>
      <p:ext uri="{BB962C8B-B14F-4D97-AF65-F5344CB8AC3E}">
        <p14:creationId xmlns:p14="http://schemas.microsoft.com/office/powerpoint/2010/main" val="145453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Pay-by-Click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" y="1676400"/>
            <a:ext cx="5715000" cy="4525963"/>
          </a:xfrm>
        </p:spPr>
        <p:txBody>
          <a:bodyPr/>
          <a:lstStyle/>
          <a:p>
            <a:r>
              <a:rPr lang="en-US" sz="2000" dirty="0"/>
              <a:t>Advertisers submit </a:t>
            </a:r>
            <a:r>
              <a:rPr lang="en-US" sz="2000" b="1" dirty="0">
                <a:solidFill>
                  <a:srgbClr val="0000FF"/>
                </a:solidFill>
              </a:rPr>
              <a:t>bids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for how much they are willing to pay to appear at “</a:t>
            </a:r>
            <a:r>
              <a:rPr lang="en-US" sz="2000" b="1" dirty="0"/>
              <a:t>top” </a:t>
            </a:r>
            <a:r>
              <a:rPr lang="en-US" sz="2000" dirty="0"/>
              <a:t>(spaces) of </a:t>
            </a:r>
            <a:r>
              <a:rPr lang="en-US" sz="2000" b="1" dirty="0"/>
              <a:t>search results page </a:t>
            </a:r>
            <a:r>
              <a:rPr lang="en-US" sz="2000" dirty="0"/>
              <a:t>(in response to specific search queries) </a:t>
            </a:r>
          </a:p>
          <a:p>
            <a:r>
              <a:rPr lang="en-US" sz="2000" dirty="0"/>
              <a:t>Bids are on a </a:t>
            </a:r>
            <a:r>
              <a:rPr lang="en-US" sz="2000" b="1" dirty="0">
                <a:solidFill>
                  <a:srgbClr val="0000FF"/>
                </a:solidFill>
              </a:rPr>
              <a:t>Pay-Per-Click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0000FF"/>
                </a:solidFill>
              </a:rPr>
              <a:t>PPC</a:t>
            </a:r>
            <a:r>
              <a:rPr lang="en-US" sz="2000" dirty="0"/>
              <a:t>) basis </a:t>
            </a:r>
          </a:p>
          <a:p>
            <a:r>
              <a:rPr lang="en-US" sz="2000" dirty="0"/>
              <a:t>Advertiser would pay </a:t>
            </a:r>
            <a:r>
              <a:rPr lang="en-US" sz="2000" b="1" dirty="0">
                <a:solidFill>
                  <a:srgbClr val="0000FF"/>
                </a:solidFill>
              </a:rPr>
              <a:t>amount of its bid</a:t>
            </a:r>
            <a:r>
              <a:rPr lang="en-US" sz="2000" dirty="0"/>
              <a:t> every time a person </a:t>
            </a:r>
            <a:r>
              <a:rPr lang="en-US" sz="2000" b="1" dirty="0"/>
              <a:t>clicked</a:t>
            </a:r>
            <a:r>
              <a:rPr lang="en-US" sz="2000" dirty="0"/>
              <a:t> link on page to go to its website</a:t>
            </a:r>
          </a:p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Known as </a:t>
            </a:r>
            <a:r>
              <a:rPr lang="en-US" sz="2000" b="1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sponsor search model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and </a:t>
            </a:r>
            <a:r>
              <a:rPr lang="en-US" sz="2000" b="1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search ads </a:t>
            </a:r>
            <a:endParaRPr lang="en-US" sz="2000" dirty="0"/>
          </a:p>
          <a:p>
            <a:r>
              <a:rPr lang="en-US" sz="2000" dirty="0"/>
              <a:t>Search ads were listed in </a:t>
            </a:r>
            <a:r>
              <a:rPr lang="en-US" sz="2000" b="1" dirty="0"/>
              <a:t>descending</a:t>
            </a:r>
            <a:r>
              <a:rPr lang="en-US" sz="2000" dirty="0"/>
              <a:t> order of PPC bids </a:t>
            </a:r>
          </a:p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Google’s AdWords division offers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keyword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advertising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with pay-by-click pricing as a feature of Google’s search engine</a:t>
            </a:r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159" y="2133600"/>
            <a:ext cx="3205299" cy="328748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782180-2CE0-8F49-98C9-158DFAD2EEFB}"/>
              </a:ext>
            </a:extLst>
          </p:cNvPr>
          <p:cNvCxnSpPr>
            <a:cxnSpLocks/>
          </p:cNvCxnSpPr>
          <p:nvPr/>
        </p:nvCxnSpPr>
        <p:spPr>
          <a:xfrm>
            <a:off x="3200400" y="1981200"/>
            <a:ext cx="9906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6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Invented Pay-Per-Click?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Invented in 1998 by </a:t>
            </a:r>
            <a:r>
              <a:rPr lang="en-US" b="1" dirty="0" err="1"/>
              <a:t>GoTo</a:t>
            </a:r>
            <a:r>
              <a:rPr lang="en-US" dirty="0"/>
              <a:t>, a search engine company</a:t>
            </a:r>
          </a:p>
          <a:p>
            <a:r>
              <a:rPr lang="en-US" b="1" dirty="0"/>
              <a:t>Google</a:t>
            </a:r>
            <a:r>
              <a:rPr lang="en-US" dirty="0"/>
              <a:t>, funded in 1998, established its AdWords division by 2000 to offer </a:t>
            </a:r>
            <a:r>
              <a:rPr lang="en-US" b="1" dirty="0"/>
              <a:t>keyword advertising </a:t>
            </a:r>
            <a:r>
              <a:rPr lang="en-US" dirty="0"/>
              <a:t>with pay-per-click pricing as a feature of Google’s search engine </a:t>
            </a:r>
          </a:p>
          <a:p>
            <a:r>
              <a:rPr lang="en-US" dirty="0" err="1"/>
              <a:t>GoTo</a:t>
            </a:r>
            <a:r>
              <a:rPr lang="en-US" dirty="0"/>
              <a:t> was renamed in 2001 to </a:t>
            </a:r>
            <a:r>
              <a:rPr lang="en-US" b="1" dirty="0"/>
              <a:t>Overture Services </a:t>
            </a:r>
          </a:p>
          <a:p>
            <a:r>
              <a:rPr lang="en-US" dirty="0"/>
              <a:t>Overture Services filed a lawsuit against Google in 2002, ending in a settlement in which Google gave stock to Overture in return for a license to use pay-per-click search advertising </a:t>
            </a:r>
          </a:p>
          <a:p>
            <a:r>
              <a:rPr lang="en-US" dirty="0"/>
              <a:t>Overture was subsequently acquired by </a:t>
            </a:r>
            <a:r>
              <a:rPr lang="en-US" b="1" dirty="0"/>
              <a:t>Yahoo!</a:t>
            </a:r>
            <a:r>
              <a:rPr lang="en-US" dirty="0"/>
              <a:t> in 2003 for its own search marketing services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0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advertise your site through Google search, through AdWords, </a:t>
            </a:r>
            <a:r>
              <a:rPr lang="en-US" b="1" dirty="0"/>
              <a:t>input content </a:t>
            </a:r>
            <a:r>
              <a:rPr lang="en-US" dirty="0"/>
              <a:t>to be displayed (link to your site and descriptive text) and </a:t>
            </a:r>
            <a:r>
              <a:rPr lang="en-US" b="1" dirty="0"/>
              <a:t>assign keywords </a:t>
            </a:r>
            <a:r>
              <a:rPr lang="en-US" dirty="0"/>
              <a:t>to your ad</a:t>
            </a:r>
          </a:p>
          <a:p>
            <a:r>
              <a:rPr lang="en-US" dirty="0"/>
              <a:t>When someone enters a </a:t>
            </a:r>
            <a:r>
              <a:rPr lang="en-US" b="1" dirty="0"/>
              <a:t>query</a:t>
            </a:r>
            <a:r>
              <a:rPr lang="en-US" dirty="0"/>
              <a:t> into Google search bar containing </a:t>
            </a:r>
            <a:r>
              <a:rPr lang="en-US" b="1" dirty="0"/>
              <a:t>words</a:t>
            </a:r>
            <a:r>
              <a:rPr lang="en-US" dirty="0"/>
              <a:t> associated with your ad, yours may pop up in search results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6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8800" y="1217904"/>
            <a:ext cx="4495800" cy="5451248"/>
            <a:chOff x="6096000" y="2861940"/>
            <a:chExt cx="2971800" cy="3962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2861940"/>
              <a:ext cx="2888426" cy="39624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7924800" y="3175100"/>
              <a:ext cx="1143000" cy="364924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2971800"/>
              <a:ext cx="1600200" cy="385254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4870" y="2743199"/>
            <a:ext cx="1793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Standard search </a:t>
            </a:r>
          </a:p>
          <a:p>
            <a:r>
              <a:rPr lang="en-US" sz="2400" b="1" dirty="0"/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2884" y="2743199"/>
            <a:ext cx="268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Sponsored ads matching search keywords</a:t>
            </a:r>
          </a:p>
        </p:txBody>
      </p:sp>
    </p:spTree>
    <p:extLst>
      <p:ext uri="{BB962C8B-B14F-4D97-AF65-F5344CB8AC3E}">
        <p14:creationId xmlns:p14="http://schemas.microsoft.com/office/powerpoint/2010/main" val="171678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>
                <a:solidFill>
                  <a:srgbClr val="0000FF"/>
                </a:solidFill>
              </a:rPr>
              <a:t>Where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will your ad be placed in ad space? </a:t>
            </a:r>
          </a:p>
          <a:p>
            <a:pPr lvl="1"/>
            <a:r>
              <a:rPr lang="en-US" sz="2000" dirty="0"/>
              <a:t>real estate mantra?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location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location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location</a:t>
            </a:r>
          </a:p>
          <a:p>
            <a:pPr lvl="1"/>
            <a:r>
              <a:rPr lang="en-US" sz="2000" dirty="0"/>
              <a:t>answer depends on how much you are willing to pay for sponsorship - different amounts from different advisers</a:t>
            </a:r>
          </a:p>
          <a:p>
            <a:r>
              <a:rPr lang="en-US" sz="2200" dirty="0"/>
              <a:t>Allocated through an </a:t>
            </a:r>
            <a:r>
              <a:rPr lang="en-US" sz="2200" b="1" dirty="0">
                <a:solidFill>
                  <a:srgbClr val="0000FF"/>
                </a:solidFill>
              </a:rPr>
              <a:t>auction </a:t>
            </a:r>
          </a:p>
          <a:p>
            <a:pPr lvl="1"/>
            <a:r>
              <a:rPr lang="en-US" sz="2000" dirty="0"/>
              <a:t>you and others aiming for same keywords are </a:t>
            </a:r>
            <a:r>
              <a:rPr lang="en-US" sz="2000" b="1" dirty="0"/>
              <a:t>bidders</a:t>
            </a:r>
          </a:p>
          <a:p>
            <a:pPr lvl="1"/>
            <a:r>
              <a:rPr lang="en-US" sz="2000" dirty="0"/>
              <a:t>at end of auction, </a:t>
            </a:r>
            <a:r>
              <a:rPr lang="en-US" sz="2000" b="1" dirty="0">
                <a:solidFill>
                  <a:srgbClr val="0000FF"/>
                </a:solidFill>
              </a:rPr>
              <a:t>highest bidder </a:t>
            </a:r>
            <a:r>
              <a:rPr lang="en-US" sz="2000" dirty="0"/>
              <a:t>will get </a:t>
            </a:r>
            <a:r>
              <a:rPr lang="en-US" sz="2000" b="1" dirty="0">
                <a:solidFill>
                  <a:srgbClr val="0000FF"/>
                </a:solidFill>
              </a:rPr>
              <a:t>best spot </a:t>
            </a:r>
          </a:p>
          <a:p>
            <a:r>
              <a:rPr lang="en-US" sz="2200" dirty="0"/>
              <a:t>When do advertisers pay Google? </a:t>
            </a:r>
          </a:p>
          <a:p>
            <a:pPr lvl="1"/>
            <a:r>
              <a:rPr lang="en-US" sz="2000" dirty="0"/>
              <a:t>with PPC, Google gets paid every time an ad is </a:t>
            </a:r>
            <a:r>
              <a:rPr lang="en-US" sz="2000" b="1" dirty="0"/>
              <a:t>clicked</a:t>
            </a:r>
          </a:p>
          <a:p>
            <a:r>
              <a:rPr lang="en-US" sz="2200" b="1" dirty="0"/>
              <a:t>How to quantify?</a:t>
            </a:r>
          </a:p>
          <a:p>
            <a:r>
              <a:rPr lang="en-US" sz="2200" b="1" dirty="0"/>
              <a:t>Click-through rate (CTR)</a:t>
            </a:r>
            <a:r>
              <a:rPr lang="en-US" sz="2200" dirty="0"/>
              <a:t>: average number of times an ad space is clicked by a viewer, say, over one hour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Significance of click-through rate (CTR)?</a:t>
            </a:r>
          </a:p>
          <a:p>
            <a:pPr lvl="1"/>
            <a:r>
              <a:rPr lang="en-US" dirty="0"/>
              <a:t>an indication of </a:t>
            </a:r>
            <a:r>
              <a:rPr lang="en-US" b="1" dirty="0">
                <a:solidFill>
                  <a:srgbClr val="0000FF"/>
                </a:solidFill>
              </a:rPr>
              <a:t>value</a:t>
            </a:r>
            <a:r>
              <a:rPr lang="en-US" dirty="0"/>
              <a:t> which Google is providing</a:t>
            </a:r>
          </a:p>
          <a:p>
            <a:pPr lvl="1"/>
            <a:r>
              <a:rPr lang="en-US" b="1" dirty="0"/>
              <a:t>the higher</a:t>
            </a:r>
            <a:r>
              <a:rPr lang="en-US" dirty="0"/>
              <a:t> the click-through rate, </a:t>
            </a:r>
            <a:r>
              <a:rPr lang="en-US" b="1" dirty="0"/>
              <a:t>the more valuable </a:t>
            </a:r>
            <a:r>
              <a:rPr lang="en-US" dirty="0"/>
              <a:t>the ad space</a:t>
            </a:r>
          </a:p>
          <a:p>
            <a:r>
              <a:rPr lang="en-US" dirty="0"/>
              <a:t>Payment by advertisers to Google is proportional to click-through rates of ad</a:t>
            </a:r>
          </a:p>
          <a:p>
            <a:r>
              <a:rPr lang="en-US" b="1" dirty="0">
                <a:solidFill>
                  <a:srgbClr val="0000FF"/>
                </a:solidFill>
              </a:rPr>
              <a:t>Valuation</a:t>
            </a:r>
            <a:r>
              <a:rPr lang="en-US" dirty="0">
                <a:solidFill>
                  <a:srgbClr val="0000FF"/>
                </a:solidFill>
              </a:rPr>
              <a:t> (expected revenue) </a:t>
            </a:r>
            <a:r>
              <a:rPr lang="en-US" b="1" dirty="0">
                <a:solidFill>
                  <a:srgbClr val="0000FF"/>
                </a:solidFill>
              </a:rPr>
              <a:t>of ad space </a:t>
            </a:r>
            <a:r>
              <a:rPr lang="en-US" dirty="0"/>
              <a:t>to buyer (advertiser) = CTR X [revenue per click]</a:t>
            </a:r>
          </a:p>
          <a:p>
            <a:r>
              <a:rPr lang="en-US" dirty="0"/>
              <a:t>e.g., an ad space receives 20 clicks each hour, and for each click, 50% chance that viewer will purchase an item; $70 average cost per item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ABE1DA-1F63-CD40-ACA6-6D3494EABBA9}"/>
              </a:ext>
            </a:extLst>
          </p:cNvPr>
          <p:cNvGrpSpPr/>
          <p:nvPr/>
        </p:nvGrpSpPr>
        <p:grpSpPr>
          <a:xfrm>
            <a:off x="685800" y="6019800"/>
            <a:ext cx="8058005" cy="674101"/>
            <a:chOff x="685800" y="6019800"/>
            <a:chExt cx="8058005" cy="6741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6019800"/>
              <a:ext cx="6248400" cy="6741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18653" y="6126017"/>
              <a:ext cx="1725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</a:t>
              </a:r>
              <a:r>
                <a:rPr lang="en-US" sz="2400" b="1" dirty="0">
                  <a:solidFill>
                    <a:srgbClr val="0000FF"/>
                  </a:solidFill>
                </a:rPr>
                <a:t>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31831</TotalTime>
  <Words>2176</Words>
  <Application>Microsoft Macintosh PowerPoint</Application>
  <PresentationFormat>On-screen Show (4:3)</PresentationFormat>
  <Paragraphs>225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新細明體</vt:lpstr>
      <vt:lpstr>Arial</vt:lpstr>
      <vt:lpstr>Calibri</vt:lpstr>
      <vt:lpstr>Comic Sans MS</vt:lpstr>
      <vt:lpstr>Default Design</vt:lpstr>
      <vt:lpstr>Chapter 4 Bidding for Ad Spaces</vt:lpstr>
      <vt:lpstr>Online Ad Business</vt:lpstr>
      <vt:lpstr>Pay per What?</vt:lpstr>
      <vt:lpstr>Pay-by-Click</vt:lpstr>
      <vt:lpstr>Who Invented Pay-Per-Click?</vt:lpstr>
      <vt:lpstr>Advertising Online</vt:lpstr>
      <vt:lpstr>Google Pages</vt:lpstr>
      <vt:lpstr>Advertising Online</vt:lpstr>
      <vt:lpstr>Advertising Online</vt:lpstr>
      <vt:lpstr>Open Auction</vt:lpstr>
      <vt:lpstr>Sealed-Envelope Auction </vt:lpstr>
      <vt:lpstr>Sealed-Envelope Auction </vt:lpstr>
      <vt:lpstr>2nd Price Auction </vt:lpstr>
      <vt:lpstr>Bidder’s Goal</vt:lpstr>
      <vt:lpstr>First Price Auction</vt:lpstr>
      <vt:lpstr>Second Price Auction</vt:lpstr>
      <vt:lpstr>The Second Price Is Right</vt:lpstr>
      <vt:lpstr>Taxonomy of Single Item Auction</vt:lpstr>
      <vt:lpstr>Taxonomy of Single Item Auction</vt:lpstr>
      <vt:lpstr>Generalized 2nd Price Auction</vt:lpstr>
      <vt:lpstr>Generalized 2nd Price Auction</vt:lpstr>
      <vt:lpstr>Generalized 2nd Price Auction</vt:lpstr>
      <vt:lpstr>Generalized 2nd Price Auction</vt:lpstr>
      <vt:lpstr>Assumptions Made</vt:lpstr>
      <vt:lpstr>Bipartite Graph  and Maximum Matching</vt:lpstr>
      <vt:lpstr>Summary</vt:lpstr>
      <vt:lpstr>How about eBay?</vt:lpstr>
      <vt:lpstr>eBay Auction</vt:lpstr>
      <vt:lpstr>eBay Auction</vt:lpstr>
      <vt:lpstr>Homework</vt:lpstr>
    </vt:vector>
  </TitlesOfParts>
  <Company>UD CIS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System Overview</dc:title>
  <dc:creator>CHien-Chung Shen</dc:creator>
  <cp:lastModifiedBy>Shen, Chien-Chung</cp:lastModifiedBy>
  <cp:revision>284</cp:revision>
  <cp:lastPrinted>2012-08-31T14:00:57Z</cp:lastPrinted>
  <dcterms:created xsi:type="dcterms:W3CDTF">2012-06-22T13:42:06Z</dcterms:created>
  <dcterms:modified xsi:type="dcterms:W3CDTF">2018-07-15T20:31:07Z</dcterms:modified>
</cp:coreProperties>
</file>